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57" r:id="rId4"/>
    <p:sldId id="267" r:id="rId5"/>
    <p:sldId id="268" r:id="rId6"/>
    <p:sldId id="269" r:id="rId7"/>
    <p:sldId id="270" r:id="rId8"/>
    <p:sldId id="261" r:id="rId9"/>
    <p:sldId id="258" r:id="rId10"/>
    <p:sldId id="259" r:id="rId11"/>
    <p:sldId id="260" r:id="rId12"/>
    <p:sldId id="262" r:id="rId13"/>
    <p:sldId id="263" r:id="rId14"/>
    <p:sldId id="265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93" r:id="rId24"/>
    <p:sldId id="264" r:id="rId25"/>
  </p:sldIdLst>
  <p:sldSz cx="12192000" cy="6858000"/>
  <p:notesSz cx="6858000" cy="9144000"/>
  <p:defaultTextStyle>
    <a:defPPr>
      <a:defRPr lang="en-S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6"/>
    <p:restoredTop sz="94673"/>
  </p:normalViewPr>
  <p:slideViewPr>
    <p:cSldViewPr snapToGrid="0" snapToObjects="1">
      <p:cViewPr varScale="1">
        <p:scale>
          <a:sx n="86" d="100"/>
          <a:sy n="86" d="100"/>
        </p:scale>
        <p:origin x="11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3600" b="1" dirty="0"/>
              <a:t>حالات التسمم</a:t>
            </a:r>
            <a:r>
              <a:rPr lang="en-GB" sz="3600" b="1" dirty="0"/>
              <a:t> </a:t>
            </a:r>
            <a:r>
              <a:rPr lang="ar-SA" sz="3600" b="1" baseline="0" dirty="0"/>
              <a:t> الغذائي</a:t>
            </a:r>
            <a:endParaRPr lang="ar-SA" sz="3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S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حالات التسمم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خدمات الطعام</c:v>
                </c:pt>
                <c:pt idx="1">
                  <c:v>البيوت</c:v>
                </c:pt>
                <c:pt idx="2">
                  <c:v>الرحلات/نزهات</c:v>
                </c:pt>
                <c:pt idx="3">
                  <c:v>غير ذلك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</c:v>
                </c:pt>
                <c:pt idx="1">
                  <c:v>25</c:v>
                </c:pt>
                <c:pt idx="2">
                  <c:v>8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8E-7E4D-8193-88D3B9875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S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S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S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عوامل ظهور حالات التسمم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Sheet1!$A$2:$A$6</c:f>
              <c:strCache>
                <c:ptCount val="5"/>
                <c:pt idx="0">
                  <c:v>الحفظ السيء للطعام</c:v>
                </c:pt>
                <c:pt idx="1">
                  <c:v>النظافة الشخصية</c:v>
                </c:pt>
                <c:pt idx="2">
                  <c:v>درجات طبخ غير كافية</c:v>
                </c:pt>
                <c:pt idx="3">
                  <c:v>تلوث الأدوات</c:v>
                </c:pt>
                <c:pt idx="4">
                  <c:v>غير ذلك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7A-2A43-AD8C-8D409ABCAA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S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S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9B601-23D4-F849-B211-ABF3D855E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DCBD7E-3538-384F-860A-67D9A2CB3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C37E1-4335-A341-A328-F24F93A39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225BB-2B31-CF41-9DFA-6A9797046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0AC2B-6891-5246-BCFC-0DE3B18CB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64013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6E45-1B22-8445-BA80-AF8605F33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A7FEE-00A5-E342-AC89-03CD49F97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5AC8D-AA2D-8243-A08C-015C5640B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A395C-72BB-154F-9D20-23FA70B8B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A984B-EF31-DF4F-9C2E-CBF1AEAE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49948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D38256-A866-0947-930C-81918D7C0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C90E97-5A6A-6046-A126-5EA2025ED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808F2-0C0B-1649-9943-7BE90A82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4357A-F842-E344-BEF4-D9C314720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56341-7296-4845-94D9-352616DC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66227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C98E7-9539-1C4C-A3E5-CD2946FF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D8297-957D-C64E-9FEB-A8DBB6AD5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A1DDF-B422-3748-8848-11F1C652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2162C-EAED-3D45-9B35-FDEA44787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8DF3A-7AAD-4848-83DE-9FA01B0EE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63246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9A0AF-584E-3E4B-A311-26F4E1537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A1699-AFA1-C741-BDF8-4F964D9FA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BE3C5-64B4-3D47-A639-C4093DF0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19642-1FF8-3F4D-BE86-CDF4B04C1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6702D-4078-7E48-8646-FA68D80E3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411037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AA727-E32A-C049-8D67-90FAE87D9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2556D-E546-184C-9588-92DB3DD50D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CA77CC-2423-424C-8740-7416C23DA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8D865-024A-0044-806D-EB040760E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0FE3B-155C-8045-8C7F-19978C989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23AFD-F7D2-6A41-B9E0-81306D311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00886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1C2AF-7C15-AA40-87AB-1085F4096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EA062-51C8-8B47-BDF0-786F9E7C6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BADE0C-902D-6D4A-B395-2FFE52372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05B96E-7426-AC4A-97DF-A6CB4F76C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71CCF3-77E2-8448-8574-FE5BCB541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E432B-F5E8-4C49-88BC-F58B343FF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61D9D-DE42-CD45-BB15-7E91F46F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A09E53-4D74-5343-B6E4-55A3C088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68480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FDFB-C2CB-A843-A595-966987575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B3A5AA-AC0B-0B4E-93F4-63898271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D37788-6DDC-F648-89D5-A728B5B88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5D8C3-4536-D24F-86CC-912920E6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12789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E9663B-D452-7C41-B4EE-3F6AA1530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A9C38-9CE5-5C41-B82D-6291C8DD5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63EE-F2EE-624C-8BD4-367D1756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96465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23EE-BA15-3245-94F9-E2F668361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D8D92-4AAA-1246-82E7-FDD036B32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00189D-99BE-1F46-BCAE-BBE68843F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1F0B1-5A04-8F48-A3E6-A9351846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C01E9A-1482-AC48-983C-5C200F78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BB28B-981F-C84B-8425-3ADD5798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055705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FD2CD-3137-5E45-9EB9-741A52EB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3325DE-2D87-714B-BE5E-EDFABD34FA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27A28-8C27-0A4D-926D-DE175B385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A1BE1-2FD5-8544-BB35-EBEE56A7E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81225-BFC7-7741-9EF1-C0EB665E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0BE78-2187-7849-A398-65CB3F05F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33584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633181-33FE-244D-AE05-CEDD22490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C84FA-5190-5A47-9E8B-5E3CAA967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192CD-6A13-A741-BBE3-5D6692E263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ADA7F-0BA8-2D4C-B9E4-B6186AE20E82}" type="datetimeFigureOut">
              <a:rPr lang="en-SA" smtClean="0"/>
              <a:t>08/06/2024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31345-DC6D-DF43-A7CB-2A67EAA71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7A60C-3CD5-0F47-A97C-0074ED68D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95D3D-F013-3F4A-A5E2-AFB1CBDB77A3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147626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416F-7A22-254E-8CC5-719DD4BD87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الممارسات الجيدة في خدمات الطعام</a:t>
            </a:r>
            <a:endParaRPr lang="en-S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2826EA-1EDE-C441-B41B-2417B58F80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dirty="0"/>
              <a:t>د محمد التميمي</a:t>
            </a:r>
          </a:p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dirty="0"/>
              <a:t>جامعة النجاح الوطنية</a:t>
            </a:r>
            <a:endParaRPr lang="en-SA" dirty="0"/>
          </a:p>
        </p:txBody>
      </p:sp>
    </p:spTree>
    <p:extLst>
      <p:ext uri="{BB962C8B-B14F-4D97-AF65-F5344CB8AC3E}">
        <p14:creationId xmlns:p14="http://schemas.microsoft.com/office/powerpoint/2010/main" val="361240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B251-28DD-5A43-8AB3-08AF7960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أسباب ظهور الحالات:</a:t>
            </a:r>
            <a:endParaRPr lang="en-S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02A93D-4CF0-0442-8704-1C093B6F45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31675"/>
              </p:ext>
            </p:extLst>
          </p:nvPr>
        </p:nvGraphicFramePr>
        <p:xfrm>
          <a:off x="658318" y="1795644"/>
          <a:ext cx="854439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>
            <a:extLst>
              <a:ext uri="{FF2B5EF4-FFF2-40B4-BE49-F238E27FC236}">
                <a16:creationId xmlns:a16="http://schemas.microsoft.com/office/drawing/2014/main" id="{CDB87758-3423-F24B-AA0C-FD483A6CB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12" y="209881"/>
            <a:ext cx="2511565" cy="206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731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C6E72-685D-B042-82D1-9C34D4B44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لذلك</a:t>
            </a:r>
            <a:endParaRPr lang="en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E3EAF-6EB4-9747-B080-3145208D3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بالإمكان التخلص من اكثر </a:t>
            </a:r>
            <a:r>
              <a:rPr lang="en-GB" dirty="0"/>
              <a:t>50% </a:t>
            </a:r>
            <a:r>
              <a:rPr lang="ar-SA" dirty="0"/>
              <a:t> من حالات التسمم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اذا تم تدريب القائمين على خدمات الطعام على الممارسات الصحية لسلامة الغذاء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ومن هنا تأتي أهمية الممارسات الجيدة في خدمات الطعام </a:t>
            </a:r>
            <a:endParaRPr lang="en-SA" dirty="0"/>
          </a:p>
        </p:txBody>
      </p:sp>
    </p:spTree>
    <p:extLst>
      <p:ext uri="{BB962C8B-B14F-4D97-AF65-F5344CB8AC3E}">
        <p14:creationId xmlns:p14="http://schemas.microsoft.com/office/powerpoint/2010/main" val="3016998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CE4439-A7DD-5944-AB1D-03F5A4B41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7836" y="365125"/>
            <a:ext cx="5321508" cy="6127750"/>
          </a:xfrm>
        </p:spPr>
      </p:pic>
    </p:spTree>
    <p:extLst>
      <p:ext uri="{BB962C8B-B14F-4D97-AF65-F5344CB8AC3E}">
        <p14:creationId xmlns:p14="http://schemas.microsoft.com/office/powerpoint/2010/main" val="389906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00CB9DD-9F18-8246-8CFF-48F5A1AD9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61" y="347001"/>
            <a:ext cx="10538085" cy="596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32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3A12-F410-E74C-835B-B5D49C1C8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كيف اتعامل مع الأنواع المختلفة للأطعمة؟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B4B0F-4690-4440-832C-476B6D5C8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FF0000"/>
                </a:solidFill>
              </a:rPr>
              <a:t>أقسم الأطعمة المجهزة الى ما يلي: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قسم يتم اعداده </a:t>
            </a:r>
            <a:r>
              <a:rPr lang="ar-SA" dirty="0">
                <a:solidFill>
                  <a:srgbClr val="FF0000"/>
                </a:solidFill>
              </a:rPr>
              <a:t>دون تعرضه للطبخ </a:t>
            </a:r>
            <a:r>
              <a:rPr lang="ar-SA" dirty="0"/>
              <a:t>وتناوله في نفس اليوم.  مثل: الكوكتيل والعصائر والسلطات.</a:t>
            </a:r>
          </a:p>
          <a:p>
            <a:pPr marL="514350" indent="-514350" algn="r" rtl="1">
              <a:buFont typeface="+mj-lt"/>
              <a:buAutoNum type="arabicPeriod"/>
            </a:pPr>
            <a:endParaRPr lang="ar-SA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قسم </a:t>
            </a:r>
            <a:r>
              <a:rPr lang="ar-SA" dirty="0">
                <a:solidFill>
                  <a:srgbClr val="FF0000"/>
                </a:solidFill>
              </a:rPr>
              <a:t>يتم طبخه </a:t>
            </a:r>
            <a:r>
              <a:rPr lang="ar-SA" dirty="0"/>
              <a:t>او تعرضه للشوي او القلي ويتم تناوله </a:t>
            </a:r>
            <a:r>
              <a:rPr lang="ar-SA" dirty="0">
                <a:solidFill>
                  <a:srgbClr val="FF0000"/>
                </a:solidFill>
              </a:rPr>
              <a:t>بنفس اليوم</a:t>
            </a:r>
            <a:r>
              <a:rPr lang="ar-SA" dirty="0"/>
              <a:t>. مثل: الشاورما والبيرغر ومتبل الباذنجان وطبيخ اللحم والدجاج مع الخضار الخ.</a:t>
            </a:r>
          </a:p>
          <a:p>
            <a:pPr marL="514350" indent="-514350" algn="r" rtl="1">
              <a:buFont typeface="+mj-lt"/>
              <a:buAutoNum type="arabicPeriod"/>
            </a:pPr>
            <a:endParaRPr lang="ar-SA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قسم </a:t>
            </a:r>
            <a:r>
              <a:rPr lang="ar-SA" dirty="0">
                <a:solidFill>
                  <a:srgbClr val="FF0000"/>
                </a:solidFill>
              </a:rPr>
              <a:t>يتم طبخه</a:t>
            </a:r>
            <a:r>
              <a:rPr lang="ar-SA" dirty="0"/>
              <a:t> ليتم استعماله في </a:t>
            </a:r>
            <a:r>
              <a:rPr lang="ar-SA" dirty="0">
                <a:solidFill>
                  <a:srgbClr val="FF0000"/>
                </a:solidFill>
              </a:rPr>
              <a:t>اليوم التالي</a:t>
            </a:r>
            <a:r>
              <a:rPr lang="ar-SA" dirty="0"/>
              <a:t>. أنواع الطبيخ المختلفة والتي يتم تخزينها لليوم التالي.</a:t>
            </a:r>
          </a:p>
          <a:p>
            <a:pPr marL="514350" indent="-514350" algn="r" rtl="1">
              <a:buFont typeface="+mj-lt"/>
              <a:buAutoNum type="arabicPeriod"/>
            </a:pPr>
            <a:endParaRPr lang="ar-SA" dirty="0"/>
          </a:p>
          <a:p>
            <a:pPr marL="514350" indent="-514350" algn="r" rtl="1">
              <a:buFont typeface="+mj-lt"/>
              <a:buAutoNum type="arabicPeriod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055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E55C0-668B-E54B-9F7B-D93DB54BF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القسم الأول: اطعمة تحضر دون طبخ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610F9-5505-5E4A-8327-0727A37F8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يجب ان تكون المواد الغذائية المستعملة ذات جودة عالية </a:t>
            </a:r>
            <a:r>
              <a:rPr lang="en-GB" dirty="0"/>
              <a:t>(CCP)</a:t>
            </a:r>
            <a:r>
              <a:rPr lang="ar-SA" dirty="0"/>
              <a:t> حسب نظام </a:t>
            </a:r>
            <a:r>
              <a:rPr lang="en-GB" dirty="0"/>
              <a:t>HACCP</a:t>
            </a: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القاعدة </a:t>
            </a:r>
            <a:r>
              <a:rPr lang="ar-SA" dirty="0">
                <a:highlight>
                  <a:srgbClr val="FFFF00"/>
                </a:highlight>
              </a:rPr>
              <a:t>الذهبية</a:t>
            </a:r>
            <a:r>
              <a:rPr lang="ar-SA" dirty="0"/>
              <a:t> للحفاظ على هذا النوع من الأطعمة هي: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sz="9600" dirty="0">
                <a:solidFill>
                  <a:srgbClr val="FF0000"/>
                </a:solidFill>
              </a:rPr>
              <a:t>النظافة</a:t>
            </a:r>
            <a:r>
              <a:rPr lang="ar-SA" dirty="0"/>
              <a:t> .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نظافة المكان، نظافة الأدوات، النظافة الشخصية، نظافة المواد الغذائية الخ</a:t>
            </a:r>
          </a:p>
          <a:p>
            <a:pPr marL="0" indent="0" algn="r" rtl="1">
              <a:buNone/>
            </a:pPr>
            <a:r>
              <a:rPr lang="ar-SA" dirty="0"/>
              <a:t>أي تنازل عن النظافة باي مستوى يعني حدوث خرق وتعرض الغذاء للتلوث.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762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3831B-C4B6-EE4B-9FF9-6827FAD76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538" y="365124"/>
            <a:ext cx="10515600" cy="1325563"/>
          </a:xfrm>
        </p:spPr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امثلة</a:t>
            </a:r>
            <a:endParaRPr lang="en-GB" dirty="0"/>
          </a:p>
        </p:txBody>
      </p:sp>
      <p:pic>
        <p:nvPicPr>
          <p:cNvPr id="3074" name="Picture 2" descr="طريقة عمل كوكتيل الفواكة الصحي - أكلات رجيم -">
            <a:extLst>
              <a:ext uri="{FF2B5EF4-FFF2-40B4-BE49-F238E27FC236}">
                <a16:creationId xmlns:a16="http://schemas.microsoft.com/office/drawing/2014/main" id="{FDDCC5C9-28F2-A247-81C9-E8EC8A5E8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1027906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5 عصائر طبيعية ممكن أن تقدميها في العيد من مطبخ ماس بالدوسات - دوسات">
            <a:extLst>
              <a:ext uri="{FF2B5EF4-FFF2-40B4-BE49-F238E27FC236}">
                <a16:creationId xmlns:a16="http://schemas.microsoft.com/office/drawing/2014/main" id="{4AD99605-BA04-D54F-974E-7D044A214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1027906"/>
            <a:ext cx="3109912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طريقة عمل سلطة خضار بالزيتون الأخضر - مقبلات رمضان -">
            <a:extLst>
              <a:ext uri="{FF2B5EF4-FFF2-40B4-BE49-F238E27FC236}">
                <a16:creationId xmlns:a16="http://schemas.microsoft.com/office/drawing/2014/main" id="{DD197A76-A80F-0F4D-8F61-1D3F71FBC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400" y="1027906"/>
            <a:ext cx="3294063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Easy Coleslaw Recipe - Courtney's Sweets">
            <a:extLst>
              <a:ext uri="{FF2B5EF4-FFF2-40B4-BE49-F238E27FC236}">
                <a16:creationId xmlns:a16="http://schemas.microsoft.com/office/drawing/2014/main" id="{953DCA41-662A-C940-A43D-1DC252221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57588"/>
            <a:ext cx="2324100" cy="293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000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4EF41-8B24-504E-BDBF-C3A201131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القسم الثاني: طبخ لنفس اليوم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FF57B-8CD1-4942-9C40-39890E1B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اعلم ان:</a:t>
            </a:r>
            <a:endParaRPr lang="en-GB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تعرض الأطعمة </a:t>
            </a:r>
            <a:r>
              <a:rPr lang="ar-SA" dirty="0">
                <a:solidFill>
                  <a:srgbClr val="FF0000"/>
                </a:solidFill>
              </a:rPr>
              <a:t>للحرارة</a:t>
            </a:r>
            <a:r>
              <a:rPr lang="ar-SA" dirty="0"/>
              <a:t> يقلل من عدد الميكروبات فيها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بعض الميكروبات </a:t>
            </a:r>
            <a:r>
              <a:rPr lang="ar-SA" dirty="0">
                <a:solidFill>
                  <a:srgbClr val="FF0000"/>
                </a:solidFill>
              </a:rPr>
              <a:t>لا</a:t>
            </a:r>
            <a:r>
              <a:rPr lang="ar-SA" dirty="0"/>
              <a:t> </a:t>
            </a:r>
            <a:r>
              <a:rPr lang="ar-SA" dirty="0">
                <a:solidFill>
                  <a:srgbClr val="FF0000"/>
                </a:solidFill>
              </a:rPr>
              <a:t>تتأثر</a:t>
            </a:r>
            <a:r>
              <a:rPr lang="ar-SA" dirty="0"/>
              <a:t> بالحرارة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هناك حد </a:t>
            </a:r>
            <a:r>
              <a:rPr lang="ar-SA" dirty="0">
                <a:solidFill>
                  <a:srgbClr val="FF0000"/>
                </a:solidFill>
              </a:rPr>
              <a:t>ادنى</a:t>
            </a:r>
            <a:r>
              <a:rPr lang="ar-SA" dirty="0"/>
              <a:t> من الحرارة يجب ان تتعرض له الأطعمة</a:t>
            </a:r>
            <a:r>
              <a:rPr lang="en-GB" dirty="0"/>
              <a:t> (CCP1) </a:t>
            </a: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ماذا افعل بعد طبخ الأطعمة؟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للإجابة على هذا السؤال يجب ان نتعرف على "</a:t>
            </a:r>
            <a:r>
              <a:rPr lang="ar-SA" dirty="0">
                <a:solidFill>
                  <a:srgbClr val="FF0000"/>
                </a:solidFill>
              </a:rPr>
              <a:t>منطقة الحرارة الخطرة</a:t>
            </a:r>
            <a:r>
              <a:rPr lang="ar-SA" dirty="0"/>
              <a:t>" وهي المنطقة التي يكون فيها نمو الميكروبات اعلى او اسرع شيء.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F332F6-2466-574F-A6B2-C3C6A09DA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807" y="767557"/>
            <a:ext cx="2304256" cy="2304256"/>
          </a:xfrm>
          <a:prstGeom prst="rect">
            <a:avLst/>
          </a:prstGeom>
          <a:effectLst>
            <a:outerShdw blurRad="1270000" dist="381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70531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8A169-3072-DC4D-8BEA-CC3552096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منطقة الحرارة الخطرة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Danger Zone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C199B-902F-074C-BAE7-4141010D2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2295" y="1825625"/>
            <a:ext cx="7465101" cy="4351338"/>
          </a:xfrm>
        </p:spPr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عندما تكون دراجات الحرارة بين </a:t>
            </a:r>
            <a:r>
              <a:rPr lang="en-GB" dirty="0"/>
              <a:t>5</a:t>
            </a:r>
            <a:r>
              <a:rPr lang="ar-SA" dirty="0"/>
              <a:t> الى </a:t>
            </a:r>
            <a:r>
              <a:rPr lang="en-GB" dirty="0"/>
              <a:t>60</a:t>
            </a:r>
            <a:r>
              <a:rPr lang="ar-SA" dirty="0"/>
              <a:t> درجة مئوية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لذلك يجب حفظ الطعام المطبوخ خارج منطقة الخطر</a:t>
            </a:r>
            <a:r>
              <a:rPr lang="en-GB" dirty="0"/>
              <a:t> (CCP2)</a:t>
            </a:r>
            <a:r>
              <a:rPr lang="ar-SA" dirty="0"/>
              <a:t>.</a:t>
            </a:r>
            <a:endParaRPr lang="en-GB" dirty="0"/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اذا كان الطعام يقدم </a:t>
            </a:r>
            <a:r>
              <a:rPr lang="ar-SA" dirty="0">
                <a:solidFill>
                  <a:srgbClr val="FF0000"/>
                </a:solidFill>
              </a:rPr>
              <a:t>ساخناً</a:t>
            </a:r>
            <a:r>
              <a:rPr lang="ar-SA" dirty="0"/>
              <a:t> يجب ان لا تقل حرارته عن </a:t>
            </a:r>
            <a:r>
              <a:rPr lang="en-GB" dirty="0">
                <a:solidFill>
                  <a:srgbClr val="FF0000"/>
                </a:solidFill>
              </a:rPr>
              <a:t>60</a:t>
            </a:r>
            <a:r>
              <a:rPr lang="ar-SA" dirty="0"/>
              <a:t> 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اذا كان الطعام يقدم </a:t>
            </a:r>
            <a:r>
              <a:rPr lang="ar-SA" dirty="0">
                <a:solidFill>
                  <a:srgbClr val="FF0000"/>
                </a:solidFill>
              </a:rPr>
              <a:t>بارداً</a:t>
            </a:r>
            <a:r>
              <a:rPr lang="ar-SA" dirty="0"/>
              <a:t> يجب تبريده الى اقل من </a:t>
            </a:r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4098" name="Picture 2" descr="Information and Advice - Food Safety">
            <a:extLst>
              <a:ext uri="{FF2B5EF4-FFF2-40B4-BE49-F238E27FC236}">
                <a16:creationId xmlns:a16="http://schemas.microsoft.com/office/drawing/2014/main" id="{92610057-D840-6247-AD62-08D06CC86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493712"/>
            <a:ext cx="3700464" cy="5683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974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DFCB7-261C-5942-A17D-68ABCF532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5350" y="657225"/>
            <a:ext cx="2838450" cy="5519738"/>
          </a:xfrm>
        </p:spPr>
        <p:txBody>
          <a:bodyPr/>
          <a:lstStyle/>
          <a:p>
            <a:pPr algn="r" rtl="1"/>
            <a:r>
              <a:rPr lang="ar-SA" dirty="0">
                <a:solidFill>
                  <a:srgbClr val="FF0000"/>
                </a:solidFill>
              </a:rPr>
              <a:t>الحفظ الساخن</a:t>
            </a:r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r>
              <a:rPr lang="ar-SA" dirty="0">
                <a:solidFill>
                  <a:srgbClr val="FF0000"/>
                </a:solidFill>
              </a:rPr>
              <a:t>الحفظ البارد 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127E45-E97B-8E4B-8F6F-8B441B7F4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8511" y="3743325"/>
            <a:ext cx="3884027" cy="2928938"/>
          </a:xfrm>
          <a:prstGeom prst="rect">
            <a:avLst/>
          </a:prstGeom>
          <a:effectLst>
            <a:outerShdw blurRad="118353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2C4424-8E98-7940-AABA-F5AF38710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119" y="-1"/>
            <a:ext cx="3692231" cy="3114675"/>
          </a:xfrm>
          <a:prstGeom prst="rect">
            <a:avLst/>
          </a:prstGeom>
          <a:effectLst>
            <a:outerShdw blurRad="1270000" dist="381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984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01DB1-8BC2-9240-972C-8DF30155D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ما هي خدمات الطعام؟</a:t>
            </a:r>
            <a:endParaRPr lang="en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D3C04-0E91-9C46-BE11-C1789C83A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المطاعم 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الفنادق ودور الايواء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المستشفيات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 err="1"/>
              <a:t>الكافتيريات</a:t>
            </a: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اكشاك الاكل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السيارات المتنقلة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بعض البقالات والسوبرماركت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خدمة طبخ وتقديم الطعام للبيوت او الحفلات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SA" dirty="0"/>
          </a:p>
        </p:txBody>
      </p:sp>
    </p:spTree>
    <p:extLst>
      <p:ext uri="{BB962C8B-B14F-4D97-AF65-F5344CB8AC3E}">
        <p14:creationId xmlns:p14="http://schemas.microsoft.com/office/powerpoint/2010/main" val="2380862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A4DB8-A73E-8143-BD79-9495D76A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كيفية عمل التبريد الصحيح.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65B3D-820C-4247-B653-96F7E3573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8988" y="1644650"/>
            <a:ext cx="8062911" cy="4351338"/>
          </a:xfrm>
        </p:spPr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لا تستعمل </a:t>
            </a:r>
            <a:r>
              <a:rPr lang="ar-SA" dirty="0">
                <a:solidFill>
                  <a:srgbClr val="FF0000"/>
                </a:solidFill>
              </a:rPr>
              <a:t>الثلاجة</a:t>
            </a:r>
            <a:r>
              <a:rPr lang="ar-SA" dirty="0"/>
              <a:t> او </a:t>
            </a:r>
            <a:r>
              <a:rPr lang="ar-SA" dirty="0">
                <a:solidFill>
                  <a:srgbClr val="FF0000"/>
                </a:solidFill>
              </a:rPr>
              <a:t>الفريزر</a:t>
            </a:r>
            <a:r>
              <a:rPr lang="ar-SA" dirty="0"/>
              <a:t> لتبريد الطعام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اخفض درجة حرارة الطعام الى </a:t>
            </a:r>
            <a:r>
              <a:rPr lang="en-GB" dirty="0">
                <a:solidFill>
                  <a:srgbClr val="FF0000"/>
                </a:solidFill>
              </a:rPr>
              <a:t>21</a:t>
            </a:r>
            <a:r>
              <a:rPr lang="en-GB" dirty="0"/>
              <a:t> </a:t>
            </a:r>
            <a:r>
              <a:rPr lang="ar-SA" dirty="0"/>
              <a:t> درجة خلال </a:t>
            </a:r>
            <a:r>
              <a:rPr lang="ar-SA" dirty="0">
                <a:solidFill>
                  <a:srgbClr val="FF0000"/>
                </a:solidFill>
              </a:rPr>
              <a:t>ساعتين</a:t>
            </a:r>
            <a:r>
              <a:rPr lang="ar-SA" dirty="0"/>
              <a:t> باستعمال الثلج.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يمكن نقل الطعام بعدها الى الثلاجة.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يجب ان تصبح درجة حرارة الطعام </a:t>
            </a:r>
            <a:r>
              <a:rPr lang="en-GB" dirty="0">
                <a:solidFill>
                  <a:srgbClr val="FF0000"/>
                </a:solidFill>
              </a:rPr>
              <a:t>5 </a:t>
            </a:r>
            <a:r>
              <a:rPr lang="ar-SA" dirty="0">
                <a:solidFill>
                  <a:srgbClr val="FF0000"/>
                </a:solidFill>
              </a:rPr>
              <a:t> درجات </a:t>
            </a:r>
            <a:r>
              <a:rPr lang="ar-SA" dirty="0"/>
              <a:t>خلال اقل من </a:t>
            </a:r>
            <a:r>
              <a:rPr lang="en-GB" dirty="0">
                <a:solidFill>
                  <a:srgbClr val="FF0000"/>
                </a:solidFill>
              </a:rPr>
              <a:t>4 </a:t>
            </a:r>
            <a:r>
              <a:rPr lang="ar-SA" dirty="0">
                <a:solidFill>
                  <a:srgbClr val="FF0000"/>
                </a:solidFill>
              </a:rPr>
              <a:t> ساعات</a:t>
            </a:r>
            <a:r>
              <a:rPr lang="ar-SA" dirty="0"/>
              <a:t>.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مجموع فترة التبريد لا تزيد عن </a:t>
            </a:r>
            <a:r>
              <a:rPr lang="en-GB" dirty="0">
                <a:solidFill>
                  <a:srgbClr val="FF0000"/>
                </a:solidFill>
              </a:rPr>
              <a:t>6 </a:t>
            </a:r>
            <a:r>
              <a:rPr lang="ar-SA" dirty="0">
                <a:solidFill>
                  <a:srgbClr val="FF0000"/>
                </a:solidFill>
              </a:rPr>
              <a:t> ساعات</a:t>
            </a:r>
            <a:r>
              <a:rPr lang="ar-SA" dirty="0"/>
              <a:t>.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8D228D-7C90-1742-8B9C-BEFE7AD9A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3" y="742950"/>
            <a:ext cx="3457575" cy="5600699"/>
          </a:xfrm>
          <a:prstGeom prst="rect">
            <a:avLst/>
          </a:prstGeom>
          <a:effectLst>
            <a:outerShdw blurRad="561875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3534803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BE8DA-F53A-A44A-ADF9-778C5FF43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القسم الثالث: الاطعمة المطبوخة ويتم استعمالها في يوم ثاني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EA582-5ED3-7649-AFF6-BE5D9A592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اذا تم تبريد أي طعام </a:t>
            </a:r>
            <a:r>
              <a:rPr lang="en-GB" dirty="0"/>
              <a:t> (CCP2) </a:t>
            </a:r>
            <a:r>
              <a:rPr lang="ar-SA" dirty="0"/>
              <a:t>ثم اردنا </a:t>
            </a:r>
            <a:r>
              <a:rPr lang="ar-SA" dirty="0">
                <a:solidFill>
                  <a:srgbClr val="FF0000"/>
                </a:solidFill>
              </a:rPr>
              <a:t>إعادة تسخينه </a:t>
            </a:r>
            <a:r>
              <a:rPr lang="ar-SA" dirty="0"/>
              <a:t>فيجب: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ان يتم رفع الحرارة للطعام كاملا الى درجة </a:t>
            </a:r>
            <a:r>
              <a:rPr lang="en-GB" dirty="0">
                <a:solidFill>
                  <a:srgbClr val="FF0000"/>
                </a:solidFill>
              </a:rPr>
              <a:t>73</a:t>
            </a:r>
            <a:r>
              <a:rPr lang="en-GB" dirty="0"/>
              <a:t> </a:t>
            </a:r>
            <a:r>
              <a:rPr lang="ar-SA" dirty="0"/>
              <a:t>درجة </a:t>
            </a:r>
          </a:p>
          <a:p>
            <a:pPr algn="r" rtl="1"/>
            <a:r>
              <a:rPr lang="ar-SA" dirty="0"/>
              <a:t>ان يتم ذلك في </a:t>
            </a:r>
            <a:r>
              <a:rPr lang="ar-SA" dirty="0">
                <a:solidFill>
                  <a:srgbClr val="FF0000"/>
                </a:solidFill>
              </a:rPr>
              <a:t>ساعتين او </a:t>
            </a:r>
            <a:r>
              <a:rPr lang="ar-SA" dirty="0"/>
              <a:t>اقل.</a:t>
            </a:r>
            <a:endParaRPr lang="ar-SA" dirty="0">
              <a:solidFill>
                <a:srgbClr val="FF0000"/>
              </a:solidFill>
            </a:endParaRP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اذا تم وضع الطعام في درجة </a:t>
            </a:r>
            <a:r>
              <a:rPr lang="ar-SA" dirty="0">
                <a:solidFill>
                  <a:srgbClr val="FF0000"/>
                </a:solidFill>
              </a:rPr>
              <a:t>الحرارة الخطرة </a:t>
            </a:r>
            <a:r>
              <a:rPr lang="ar-SA" dirty="0"/>
              <a:t>او زاد الوقت عن </a:t>
            </a:r>
            <a:r>
              <a:rPr lang="ar-SA" dirty="0">
                <a:solidFill>
                  <a:srgbClr val="FF0000"/>
                </a:solidFill>
              </a:rPr>
              <a:t>ساعتين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 ما هو التصرف السليم؟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399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14956-F02C-C54F-AE73-63E3675F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FFC000"/>
                </a:solidFill>
                <a:highlight>
                  <a:srgbClr val="000080"/>
                </a:highlight>
              </a:rPr>
              <a:t>قاعدة ذهبية</a:t>
            </a:r>
            <a:endParaRPr lang="en-GB" dirty="0">
              <a:solidFill>
                <a:srgbClr val="FFC000"/>
              </a:solidFill>
              <a:highlight>
                <a:srgbClr val="00008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6EA5D-4A77-C24D-A1AD-C3406DA06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الميكروبات هي كائنات </a:t>
            </a:r>
            <a:r>
              <a:rPr lang="ar-SA" dirty="0">
                <a:solidFill>
                  <a:srgbClr val="FF0000"/>
                </a:solidFill>
              </a:rPr>
              <a:t>حية</a:t>
            </a:r>
            <a:r>
              <a:rPr lang="ar-SA" dirty="0"/>
              <a:t> اذا توفرت لها الظروف </a:t>
            </a:r>
            <a:r>
              <a:rPr lang="ar-SA" dirty="0">
                <a:solidFill>
                  <a:srgbClr val="FF0000"/>
                </a:solidFill>
              </a:rPr>
              <a:t>ستتكاثر</a:t>
            </a:r>
            <a:r>
              <a:rPr lang="ar-SA" dirty="0"/>
              <a:t> وقد تسبب مشكلة.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F3F019-29C9-D041-A58B-8BFA4F570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893763"/>
            <a:ext cx="5524500" cy="52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149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D6FA8-0C33-F44A-834A-CB36AD9A9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0596" y="690114"/>
            <a:ext cx="2296063" cy="5416400"/>
          </a:xfrm>
        </p:spPr>
        <p:txBody>
          <a:bodyPr>
            <a:normAutofit/>
          </a:bodyPr>
          <a:lstStyle/>
          <a:p>
            <a:pPr algn="r" rtl="1"/>
            <a:r>
              <a:rPr lang="ar-SA" dirty="0"/>
              <a:t>القاعدة الذهبية </a:t>
            </a:r>
            <a:br>
              <a:rPr lang="en-GB" dirty="0"/>
            </a:br>
            <a:r>
              <a:rPr lang="en-GB" dirty="0"/>
              <a:t>2</a:t>
            </a:r>
            <a:r>
              <a:rPr lang="ar-SA" dirty="0"/>
              <a:t>  / </a:t>
            </a:r>
            <a:r>
              <a:rPr lang="en-GB" dirty="0"/>
              <a:t>4</a:t>
            </a:r>
            <a:r>
              <a:rPr lang="ar-SA" dirty="0"/>
              <a:t>  </a:t>
            </a:r>
            <a:r>
              <a:rPr lang="en-GB" dirty="0"/>
              <a:t> </a:t>
            </a:r>
            <a:r>
              <a:rPr lang="ar-SA" dirty="0"/>
              <a:t>ساعات: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1D2785-326C-DF4D-85E9-6F233AFC6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11" y="389596"/>
            <a:ext cx="8532384" cy="607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828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C9CAD-1E1F-D841-AB67-C4427A115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في النهاية</a:t>
            </a:r>
            <a:endParaRPr lang="en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97CC1-500F-4144-A241-D6DB11AF3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76355"/>
          </a:xfrm>
        </p:spPr>
        <p:txBody>
          <a:bodyPr>
            <a:normAutofit lnSpcReduction="10000"/>
          </a:bodyPr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الممارسات الجيدة هدفها انتاج غذاء جيد ولا يتحقق هذا  بدون 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نظام فعال علمي لإدارة الغذاء</a:t>
            </a:r>
          </a:p>
          <a:p>
            <a:pPr marL="514350" indent="-51435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ar-SA" dirty="0"/>
              <a:t>توعية وتدريب مستمرين</a:t>
            </a:r>
          </a:p>
          <a:p>
            <a:pPr marL="514350" indent="-51435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ar-SA" dirty="0"/>
              <a:t>بيئة تصنيعية صحية </a:t>
            </a:r>
          </a:p>
          <a:p>
            <a:pPr marL="514350" indent="-51435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ar-SA" dirty="0"/>
              <a:t>مواد خام ذات جودة عالية</a:t>
            </a:r>
          </a:p>
          <a:p>
            <a:pPr marL="514350" indent="-51435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ar-SA" dirty="0"/>
              <a:t>التزام تام من جميع أصحاب العلاقة من الإدارة الى العاملين.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endParaRPr lang="ar-SA" dirty="0"/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endParaRPr lang="en-S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7E5220-8550-D64B-9AD5-6FB02FFDC328}"/>
              </a:ext>
            </a:extLst>
          </p:cNvPr>
          <p:cNvSpPr/>
          <p:nvPr/>
        </p:nvSpPr>
        <p:spPr>
          <a:xfrm>
            <a:off x="406782" y="5569545"/>
            <a:ext cx="11378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حمى الله الجميع وكل الامنيات بالصحة والسلامة لكم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75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CA47E-D579-BF4F-AA61-9B8C29F82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لماذا خدمات الطعام؟</a:t>
            </a:r>
            <a:endParaRPr lang="en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7AA8A-47C9-F543-8058-8A93CA818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هي اخر حلقة في سلاسل الامداد / علاقة مباشرة مع المستهلك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هي الحلقة الأضعف من حيث المراقبة والمتابعة والتدريب والتغطية القانونية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8741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0339A-6A02-8A42-8B70-37FBECF03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بيئة الكافتيريا او المطعم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3F902-5624-7E41-A85E-737F3BA2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تختلف عن </a:t>
            </a:r>
            <a:r>
              <a:rPr lang="ar-SA" dirty="0">
                <a:solidFill>
                  <a:srgbClr val="FF0000"/>
                </a:solidFill>
              </a:rPr>
              <a:t>المصنع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تستخدم الأطعمة </a:t>
            </a:r>
            <a:r>
              <a:rPr lang="ar-SA" dirty="0">
                <a:solidFill>
                  <a:srgbClr val="FF0000"/>
                </a:solidFill>
              </a:rPr>
              <a:t>عالية الخطورة </a:t>
            </a:r>
            <a:r>
              <a:rPr lang="ar-SA" dirty="0"/>
              <a:t>من حيث التلوث الميكروبي.</a:t>
            </a:r>
          </a:p>
          <a:p>
            <a:pPr algn="r" rtl="1"/>
            <a:r>
              <a:rPr lang="ar-SA" dirty="0"/>
              <a:t>الأهم من ذلك هي </a:t>
            </a:r>
            <a:r>
              <a:rPr lang="ar-SA" dirty="0">
                <a:solidFill>
                  <a:srgbClr val="FF0000"/>
                </a:solidFill>
              </a:rPr>
              <a:t>الأكثر مشاركة </a:t>
            </a:r>
            <a:r>
              <a:rPr lang="ar-SA" dirty="0"/>
              <a:t>في حالات التسمم الغذائي</a:t>
            </a:r>
            <a:endParaRPr lang="en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8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DF0D7-E22A-C844-B4B5-78AE6A22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أنواع الاطعمة </a:t>
            </a:r>
            <a:r>
              <a:rPr lang="ar-SA" dirty="0">
                <a:solidFill>
                  <a:srgbClr val="FF0000"/>
                </a:solidFill>
              </a:rPr>
              <a:t>عالية الخطورة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4B61-A728-CD4F-A582-9AF77725D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اللحوم النيئة أو المطبوخة، أو الأطعمة التي تحتوي على اللحوم.</a:t>
            </a:r>
          </a:p>
          <a:p>
            <a:pPr algn="r" rtl="1"/>
            <a:r>
              <a:rPr lang="ar-SA" dirty="0"/>
              <a:t>المأكولات البحرية</a:t>
            </a:r>
          </a:p>
          <a:p>
            <a:pPr algn="r" rtl="1"/>
            <a:r>
              <a:rPr lang="ar-SA" dirty="0"/>
              <a:t> </a:t>
            </a:r>
            <a:r>
              <a:rPr lang="ar-SA" dirty="0" err="1"/>
              <a:t>الكسترد</a:t>
            </a:r>
            <a:r>
              <a:rPr lang="ar-SA" dirty="0"/>
              <a:t> والحلويات القائمة على الحليب مثل كعكة الجبن وفطائر </a:t>
            </a:r>
            <a:r>
              <a:rPr lang="ar-SA" dirty="0" err="1"/>
              <a:t>الكسترد</a:t>
            </a:r>
            <a:endParaRPr lang="ar-SA" dirty="0"/>
          </a:p>
          <a:p>
            <a:pPr algn="r" rtl="1"/>
            <a:r>
              <a:rPr lang="ar-SA" dirty="0"/>
              <a:t> الكعك مع حشوة الكريم الطازج</a:t>
            </a:r>
          </a:p>
          <a:p>
            <a:pPr algn="r" rtl="1"/>
            <a:r>
              <a:rPr lang="ar-SA" dirty="0"/>
              <a:t>سلطات الفواكه وعصائر الفواكه</a:t>
            </a:r>
          </a:p>
          <a:p>
            <a:pPr algn="r" rtl="1"/>
            <a:r>
              <a:rPr lang="ar-SA" dirty="0"/>
              <a:t>وجبات الطعام المطبوخة، الجاهزة للأكل مثل الأرز أو المعكرونة أو الحساء </a:t>
            </a:r>
          </a:p>
          <a:p>
            <a:pPr algn="r" rtl="1"/>
            <a:r>
              <a:rPr lang="ar-SA" dirty="0"/>
              <a:t>السندويشات العادي واللف (الخبز الملفوف) والشاورما بأنواعها.</a:t>
            </a:r>
            <a:endParaRPr lang="en-US" dirty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885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0EB12-AD48-1F4C-8973-2AA878883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الأنواع ذات خطورة عالية</a:t>
            </a:r>
            <a:endParaRPr lang="en-GB" dirty="0"/>
          </a:p>
        </p:txBody>
      </p:sp>
      <p:pic>
        <p:nvPicPr>
          <p:cNvPr id="1026" name="Picture 2" descr="طريقة تحضير الكاسترد السريع في المنزل /مهلبية How to Make Custard - YouTube">
            <a:extLst>
              <a:ext uri="{FF2B5EF4-FFF2-40B4-BE49-F238E27FC236}">
                <a16:creationId xmlns:a16="http://schemas.microsoft.com/office/drawing/2014/main" id="{ECD50C18-E318-0D46-8158-2585389B5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1511427"/>
            <a:ext cx="2724150" cy="191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طريقة عمل التراميسو الاصلي - Dlwaqty | دلوقتي">
            <a:extLst>
              <a:ext uri="{FF2B5EF4-FFF2-40B4-BE49-F238E27FC236}">
                <a16:creationId xmlns:a16="http://schemas.microsoft.com/office/drawing/2014/main" id="{1B0466B6-9DCB-6C43-ACB2-715B10E6F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0" y="1511427"/>
            <a:ext cx="2927350" cy="191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طريقة عمل سمك دنيس مشوي بالتتبيلة - أطباق الأسماك وثمار البحر -">
            <a:extLst>
              <a:ext uri="{FF2B5EF4-FFF2-40B4-BE49-F238E27FC236}">
                <a16:creationId xmlns:a16="http://schemas.microsoft.com/office/drawing/2014/main" id="{BD116A1F-4C49-1447-8583-1351045D6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987" y="1511426"/>
            <a:ext cx="2857500" cy="191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شاورما باللحم والدجاج - شو طابخين اليوم">
            <a:extLst>
              <a:ext uri="{FF2B5EF4-FFF2-40B4-BE49-F238E27FC236}">
                <a16:creationId xmlns:a16="http://schemas.microsoft.com/office/drawing/2014/main" id="{87BB241D-DDDF-9B49-B0D0-CA997B57B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1324" y="1511426"/>
            <a:ext cx="2441576" cy="191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طريقة عمل سلطة الفواكه بالرمان - شملولة">
            <a:extLst>
              <a:ext uri="{FF2B5EF4-FFF2-40B4-BE49-F238E27FC236}">
                <a16:creationId xmlns:a16="http://schemas.microsoft.com/office/drawing/2014/main" id="{35693A14-22DA-3B42-84FC-22D26D634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3784601"/>
            <a:ext cx="2773363" cy="196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عمل التبولة العراقية - موضوع">
            <a:extLst>
              <a:ext uri="{FF2B5EF4-FFF2-40B4-BE49-F238E27FC236}">
                <a16:creationId xmlns:a16="http://schemas.microsoft.com/office/drawing/2014/main" id="{B151FCFD-D730-374B-9DDE-B70C7FAC2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0" y="3783014"/>
            <a:ext cx="2927350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متبل الباذنجان مع اللحمة - شو طابخين اليوم">
            <a:extLst>
              <a:ext uri="{FF2B5EF4-FFF2-40B4-BE49-F238E27FC236}">
                <a16:creationId xmlns:a16="http://schemas.microsoft.com/office/drawing/2014/main" id="{B415B1D7-35EB-1F43-AF77-3C5335EA5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163" y="3783014"/>
            <a:ext cx="2854324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FE0DD4E2-9263-514B-974B-35C9FAF98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1324" y="3783014"/>
            <a:ext cx="2441576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12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B9A2-E600-8D4B-B6BC-4306A9388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بوفيهات</a:t>
            </a:r>
            <a:endParaRPr lang="en-GB" dirty="0"/>
          </a:p>
        </p:txBody>
      </p:sp>
      <p:pic>
        <p:nvPicPr>
          <p:cNvPr id="2050" name="Picture 2" descr="اربع انواع من سلطات... - Ymiiiii. اطيب الوصفات Ola Tashman | Facebook">
            <a:extLst>
              <a:ext uri="{FF2B5EF4-FFF2-40B4-BE49-F238E27FC236}">
                <a16:creationId xmlns:a16="http://schemas.microsoft.com/office/drawing/2014/main" id="{9E630685-ED6A-6044-8F57-8BC7E6311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49" y="1027906"/>
            <a:ext cx="3289300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5 أنواع من السلطات الباردة مقبلات لذيذة سلطة لبن بخيار سلطة ذرة سلطة ملفوف  فتة مقالي سلطة خضار وخبز مقلي مع رباح محمد ( الحلقة 873 )">
            <a:extLst>
              <a:ext uri="{FF2B5EF4-FFF2-40B4-BE49-F238E27FC236}">
                <a16:creationId xmlns:a16="http://schemas.microsoft.com/office/drawing/2014/main" id="{93B0F35D-989C-624F-BCFC-30C15F42A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1027906"/>
            <a:ext cx="3492500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كيف تتصرّفون أمام البوفيه المفتوح؟ | النهار">
            <a:extLst>
              <a:ext uri="{FF2B5EF4-FFF2-40B4-BE49-F238E27FC236}">
                <a16:creationId xmlns:a16="http://schemas.microsoft.com/office/drawing/2014/main" id="{AD2490C5-3E1D-DB4C-898C-950CC5C5D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051" y="1358106"/>
            <a:ext cx="38100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سلطات بيتزا هت , اكتر السلطات المعروفه لبيتزا هت - دلوعه كشخه">
            <a:extLst>
              <a:ext uri="{FF2B5EF4-FFF2-40B4-BE49-F238E27FC236}">
                <a16:creationId xmlns:a16="http://schemas.microsoft.com/office/drawing/2014/main" id="{6BD7B3AD-50FD-4C49-BEA0-B4D4FC6B2E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49" y="3568700"/>
            <a:ext cx="2463800" cy="308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طرق تقديم السلطات في بعض المناسبات مثل البوفيه بالصور - قسم المقبلات -  أخوات طريق الإسلام">
            <a:extLst>
              <a:ext uri="{FF2B5EF4-FFF2-40B4-BE49-F238E27FC236}">
                <a16:creationId xmlns:a16="http://schemas.microsoft.com/office/drawing/2014/main" id="{33684CDD-A5D8-0646-BC2C-2DD7D27E3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671888"/>
            <a:ext cx="4000499" cy="297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إفطار رمضاني شهي وأجواء عائلية بمطعم &quot;مونتي كارلو ستارز&quot; في دبي - مجلة هي">
            <a:extLst>
              <a:ext uri="{FF2B5EF4-FFF2-40B4-BE49-F238E27FC236}">
                <a16:creationId xmlns:a16="http://schemas.microsoft.com/office/drawing/2014/main" id="{63A51621-A57F-3C40-8C32-95F303A41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061" y="3671888"/>
            <a:ext cx="4000498" cy="29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610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04BBE-7FA3-E549-A600-92FE65EC6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SA" dirty="0"/>
              <a:t>70 % </a:t>
            </a:r>
            <a:r>
              <a:rPr lang="ar-SA" dirty="0"/>
              <a:t> من حالات التسمم الغذائي ناتجة عن: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/>
              <a:t>E. Coli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/>
              <a:t>Campylobacter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/>
              <a:t>Salmonella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/>
              <a:t>Staph. aureus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 </a:t>
            </a:r>
          </a:p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S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1436653-50B5-1745-BE9A-CC9F57E57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الإحصائيات تشير الى:</a:t>
            </a:r>
            <a:endParaRPr lang="en-SA" dirty="0"/>
          </a:p>
        </p:txBody>
      </p:sp>
    </p:spTree>
    <p:extLst>
      <p:ext uri="{BB962C8B-B14F-4D97-AF65-F5344CB8AC3E}">
        <p14:creationId xmlns:p14="http://schemas.microsoft.com/office/powerpoint/2010/main" val="202410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E6F29-908E-9342-B1AC-16111C533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092" y="245204"/>
            <a:ext cx="10515600" cy="1325563"/>
          </a:xfrm>
        </p:spPr>
        <p:txBody>
          <a:bodyPr/>
          <a:lstStyle/>
          <a:p>
            <a: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مصادرها:</a:t>
            </a:r>
            <a:endParaRPr lang="en-SA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A844F9-0AD6-3F4D-B51C-C6FC708C23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7162414"/>
              </p:ext>
            </p:extLst>
          </p:nvPr>
        </p:nvGraphicFramePr>
        <p:xfrm>
          <a:off x="1259174" y="1319135"/>
          <a:ext cx="6310859" cy="4362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8312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660</Words>
  <Application>Microsoft Macintosh PowerPoint</Application>
  <PresentationFormat>Widescreen</PresentationFormat>
  <Paragraphs>117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الممارسات الجيدة في خدمات الطعام</vt:lpstr>
      <vt:lpstr>ما هي خدمات الطعام؟</vt:lpstr>
      <vt:lpstr>لماذا خدمات الطعام؟</vt:lpstr>
      <vt:lpstr>بيئة الكافتيريا او المطعم</vt:lpstr>
      <vt:lpstr>أنواع الاطعمة عالية الخطورة</vt:lpstr>
      <vt:lpstr>الأنواع ذات خطورة عالية</vt:lpstr>
      <vt:lpstr>بوفيهات</vt:lpstr>
      <vt:lpstr>الإحصائيات تشير الى:</vt:lpstr>
      <vt:lpstr>مصادرها:</vt:lpstr>
      <vt:lpstr>أسباب ظهور الحالات:</vt:lpstr>
      <vt:lpstr>لذلك</vt:lpstr>
      <vt:lpstr>PowerPoint Presentation</vt:lpstr>
      <vt:lpstr>PowerPoint Presentation</vt:lpstr>
      <vt:lpstr>كيف اتعامل مع الأنواع المختلفة للأطعمة؟</vt:lpstr>
      <vt:lpstr>القسم الأول: اطعمة تحضر دون طبخ</vt:lpstr>
      <vt:lpstr>امثلة</vt:lpstr>
      <vt:lpstr>القسم الثاني: طبخ لنفس اليوم</vt:lpstr>
      <vt:lpstr>منطقة الحرارة الخطرةDanger Zone </vt:lpstr>
      <vt:lpstr>PowerPoint Presentation</vt:lpstr>
      <vt:lpstr>كيفية عمل التبريد الصحيح.</vt:lpstr>
      <vt:lpstr>القسم الثالث: الاطعمة المطبوخة ويتم استعمالها في يوم ثاني</vt:lpstr>
      <vt:lpstr>قاعدة ذهبية</vt:lpstr>
      <vt:lpstr>القاعدة الذهبية  2  / 4   ساعات:</vt:lpstr>
      <vt:lpstr>في النهاية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الممارسات الجيدة في خدمات الطعام</dc:title>
  <dc:creator>Microsoft Office User</dc:creator>
  <cp:lastModifiedBy>Microsoft Office User</cp:lastModifiedBy>
  <cp:revision>2</cp:revision>
  <dcterms:created xsi:type="dcterms:W3CDTF">2024-06-08T03:08:51Z</dcterms:created>
  <dcterms:modified xsi:type="dcterms:W3CDTF">2024-06-08T07:59:22Z</dcterms:modified>
</cp:coreProperties>
</file>